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72" r:id="rId6"/>
    <p:sldId id="273" r:id="rId7"/>
    <p:sldId id="261" r:id="rId8"/>
    <p:sldId id="262" r:id="rId9"/>
    <p:sldId id="268" r:id="rId10"/>
    <p:sldId id="269" r:id="rId11"/>
    <p:sldId id="271" r:id="rId12"/>
    <p:sldId id="270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9582" autoAdjust="0"/>
  </p:normalViewPr>
  <p:slideViewPr>
    <p:cSldViewPr snapToGrid="0">
      <p:cViewPr varScale="1">
        <p:scale>
          <a:sx n="68" d="100"/>
          <a:sy n="68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 день, меня</a:t>
            </a:r>
            <a:r>
              <a:rPr lang="ru-RU" baseline="0" dirty="0" smtClean="0"/>
              <a:t> зовут </a:t>
            </a:r>
            <a:r>
              <a:rPr lang="ru-RU" baseline="0" dirty="0" err="1" smtClean="0"/>
              <a:t>киселев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сергей</a:t>
            </a:r>
            <a:r>
              <a:rPr lang="ru-RU" baseline="0" dirty="0" smtClean="0"/>
              <a:t> и сегодня я бы хотел презентовать мою выпускную бакалаврскую работу по теме «Методы создания ландшафта и его элементов в трехмерном движке </a:t>
            </a:r>
            <a:r>
              <a:rPr lang="en-US" baseline="0" dirty="0" smtClean="0"/>
              <a:t>Unreal Engine 4</a:t>
            </a:r>
            <a:r>
              <a:rPr lang="ru-RU" baseline="0" dirty="0" smtClean="0"/>
              <a:t>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Задачу по созданию пасмурной погоды разделим на следующие факторы: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Интенсивность света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Температуру света необходимо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сделать холоднее в соответствии со шкалой на рисунке 12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Движение облаков по небу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Экспоненциальный туман высоты визуализирует туман, плотность которого растет экспоненциально в зависимости от высоты и параметра спада, добавим его на карту и настроим параметры)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Помимо пасмурной погоды было принято решение добавить дождливую погоду, что в совокупности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пасмурной погодой делает пейзаж намного реалистичнее.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аспект подразделяется на следующие подзадачи: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луж дождя на асфальте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основу необходимо взять обычный материал дороги и наложить на него эффект воды. Материал асфальта с лужами на рисунке 15.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капель дождя, падающих с неба с помощью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системы частиц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создать новый материал для применения его к частицам. Далее создадим систему частиц. Внутри настраиваем параметры и получаем готовые к размещению на карте частицы дождя. Их материал представлен на рисунке 14.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эффекта ряби капель дождя достаточно немного изменить созданный материал с лужами на асфальте с помощью узла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Flipbook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реализации повторяющихся всплесков на воде. Материал ряби на поверхности воды представлен на рисунке 15.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6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результат изменения погоды на одной и той же местности.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демонстрации разработанных пейзажей было решено представить их в виде коротких кат-сцен, обозревающих эти пейзажи.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таких сцен использовался встроенный инструмент для создания последовательности кадров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(секвенсор).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созданы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-пейзажи нескольких придуманных местностей;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реализован материал воды с возможностью его настройки;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пейзажи наполнены различной растительностью и другими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объектами, взятыми из бесплатных источников;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настроено индивидуальное освещение сцены с динамически изменяющимся временем суток;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реализованы кат-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сценаы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демонстрирующие получившиеся пейзажи.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работы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движка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воссоздать фотореалистичный пейзаж, используя различные техники создания ландшафта.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которые были поставлены для достижения целей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пейзаж местности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материал воды с возможностью его настройки;</a:t>
            </a:r>
          </a:p>
          <a:p>
            <a:pPr lvl="1"/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изменение погодных условий;</a:t>
            </a:r>
          </a:p>
          <a:p>
            <a:pPr lvl="1"/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автоматически настраиваемый материал для ландшафта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наполнить пейзаж различными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объектами;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настроить индивидуальное освещение сцены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кат-сцену получившегося пейзажа.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следующем: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реалистичные пейзажи могут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основой для фильма, рекламного ролика или компьютерной игры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Реализация собственного материала воды позволяет полностью перенастроить его под себя;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sz="8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 ландшафтов является актуальной профессией, ведь именно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-дизайнер задает путь пользователя и позволяет целиком погрузиться в происходящее.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процессе работы было создано несколько моделей ландшафтов.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1 представлена сетка ландшафта, которую в последствии предстоит редактировать. Каждый компонент требует ресурсов процессора для рендеринга, а секции используют ресурсы графического процессора. Рекомендованное оптимальное разбиение сетки ландшафта на секции и компоненты представлено в таблице 1.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несколько методов редактирования ландшафтов. Об этих инструментах подробнее далее.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создания рельефа местности 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ожно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воспользоваться как встроенными возможностями движка, так и специализированным ПО. 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Стандартные инструменты движка включают в себя такие параметры как: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Sculpt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карты высот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сглаживает ландшафт.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выравнивает ландшафт на определенный уровень, на котором находится курсор в момент начала действия.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выбрать две точки и выровнять ландшафт по траектории между ними. Используется при создании спусков и подъемов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Erosion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создавать эффекты температурной эрозии на поверхности, симулирует сдвиг почвы, чем больше разница в подъеме, тем сильнее эффект.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Erosion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 эффект эрозии водой.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Brushes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 форму суши из заданной пользователем формы сплайна.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4 продемонстрировано применение инструмента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ровной местности.</a:t>
            </a: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популярный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способ построения ландшафтов – использование специализированное ПО, например, одно из самых известных –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5 продемонстрирован интерфейс программы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Machine. 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этой программы можно строить индивидуальные и очень реалистичные пейзажи.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карты высот одним из перечисленных методов необходимо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ландшафт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текстурировать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было принято решение создать </a:t>
            </a:r>
            <a:r>
              <a:rPr lang="ru-RU" baseline="0" dirty="0" smtClean="0"/>
              <a:t>автоматически настраиваемый материал.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/>
          </a:p>
          <a:p>
            <a:r>
              <a:rPr lang="ru-RU" dirty="0" smtClean="0"/>
              <a:t>Такой материал </a:t>
            </a:r>
            <a:r>
              <a:rPr lang="ru-RU" baseline="0" dirty="0" smtClean="0"/>
              <a:t>основывается на карте высот, перепадах высот, а также на высоте над уровнем моря.</a:t>
            </a:r>
          </a:p>
          <a:p>
            <a:endParaRPr lang="ru-RU" baseline="0" dirty="0" smtClean="0"/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такого материала значительно ускоряет дальнейшее проектирование ландшафтов, так как он адаптируется под новую карту высот. Каждый слой будущего материала полностью настраиваемый и регулируемый.</a:t>
            </a:r>
          </a:p>
          <a:p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Blueprint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созданного материала представлен на рисунке</a:t>
            </a:r>
            <a:r>
              <a:rPr lang="ru-RU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текстурирования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ландшафта на него необходимо добавить больше деталей. Одной из таких деталей является вода. Это один из самых сложных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материлов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вопроизведения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ведь в нем много нюансов. Основные аспекты материала воды были выделены по эталонным фотографиям из интернета.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таким аспектам были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отнесены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рябь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волны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 на воде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оттенок глубины воды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и преломление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реализовав их все и соединив в один материал получим новый индивидуальный материал воды, представленный на рисунке 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наполнение ландшафта объектами необходимо правильно настроить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освещение на сцене.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обширная тема, но в данной работе были рассмотрены только некоторые ее пункты: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Динамическая смена дня и ночи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пасмурной погоды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касается динамической смены дня и ночи, в данном проекте была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реализована система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отвечающая за разные аспекты процесса смены дня и ночи.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основу была взята обычная сфера дневного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ночного периода была добавлена еще одна сфера большего диаметра с текстурой звездного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 реализован не просто включением или выключением видимости сфер, а с помощью кривой, что позволяет индивидуально для каждой сцены настраивать длительность светлого и темного времени суток, а также регулировать время и длительность закатов и рассветов.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в данной работе было реализовано смена лунных фаз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инвертированного альфа канала материала луны с последующим умножением на реальный альфа канал материала.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создания ландшафта и его элементов в трёхмерном движке </a:t>
            </a:r>
            <a:r>
              <a:rPr lang="ru-RU" dirty="0" err="1"/>
              <a:t>Unreal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4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smtClean="0">
                <a:latin typeface="+mj-lt"/>
              </a:rPr>
              <a:t>Киселев С.А. РК6-85Б</a:t>
            </a:r>
            <a:endParaRPr lang="ru-RU" dirty="0">
              <a:latin typeface="+mj-lt"/>
            </a:endParaRP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xmlns="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63" y="421869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пасмурной погоды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10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796215" y="3946761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1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Параметры настройки тумана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365883" y="5987018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12</a:t>
            </a:r>
            <a:r>
              <a:rPr lang="ru-RU" dirty="0" smtClean="0">
                <a:latin typeface="+mj-lt"/>
              </a:rPr>
              <a:t>. Шкала </a:t>
            </a:r>
            <a:r>
              <a:rPr lang="ru-RU" dirty="0">
                <a:latin typeface="+mj-lt"/>
              </a:rPr>
              <a:t>цветовой температуры света</a:t>
            </a:r>
            <a:endParaRPr lang="en-US" dirty="0"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25"/>
            <a:ext cx="4622800" cy="29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Факторы, влияющие на представление погоды</a:t>
            </a:r>
            <a:r>
              <a:rPr lang="en-US" dirty="0" smtClean="0">
                <a:latin typeface="+mj-lt"/>
              </a:rPr>
              <a:t>: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Интенсивность света</a:t>
            </a:r>
          </a:p>
          <a:p>
            <a:r>
              <a:rPr lang="ru-RU" dirty="0" smtClean="0">
                <a:latin typeface="+mj-lt"/>
              </a:rPr>
              <a:t>Температура света</a:t>
            </a:r>
          </a:p>
          <a:p>
            <a:r>
              <a:rPr lang="ru-RU" dirty="0" smtClean="0">
                <a:latin typeface="+mj-lt"/>
              </a:rPr>
              <a:t>Движение облаков по небу</a:t>
            </a:r>
          </a:p>
          <a:p>
            <a:r>
              <a:rPr lang="ru-RU" dirty="0" smtClean="0">
                <a:latin typeface="+mj-lt"/>
              </a:rPr>
              <a:t>Туманность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511" y="791390"/>
            <a:ext cx="3752850" cy="3152775"/>
          </a:xfrm>
          <a:prstGeom prst="rect">
            <a:avLst/>
          </a:prstGeom>
        </p:spPr>
      </p:pic>
      <p:pic>
        <p:nvPicPr>
          <p:cNvPr id="2055" name="Picture 7" descr="Цветовая температура электроиздели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5" y="4471845"/>
            <a:ext cx="3759968" cy="14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ru-RU" b="1" dirty="0" smtClean="0"/>
              <a:t>эффекта дождя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11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957479" y="5008618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5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асфальта с лужами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838200" y="519328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3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системы частиц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88221" y="1690688"/>
            <a:ext cx="4000500" cy="322123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2087670" cy="341681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676" y="1690688"/>
            <a:ext cx="3694739" cy="1680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547295" y="345699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4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ряби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4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 изменения представления погоды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12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452315" y="5534599"/>
            <a:ext cx="47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17.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Пейзаж города с дождливой погодой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1120999" y="5534599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6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Пейзаж города с ясной погодой</a:t>
            </a:r>
            <a:endParaRPr lang="en-US" dirty="0">
              <a:latin typeface="+mj-lt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87609"/>
            <a:ext cx="5019261" cy="297815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315" y="2387610"/>
            <a:ext cx="5019261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кат-сцены пейзажа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E98A75-8A5B-4C91-B8F8-0A179D5A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Кат-сцена — это </a:t>
            </a:r>
            <a:r>
              <a:rPr lang="ru-RU" dirty="0" smtClean="0">
                <a:latin typeface="+mj-lt"/>
              </a:rPr>
              <a:t>эпизод</a:t>
            </a:r>
            <a:r>
              <a:rPr lang="ru-RU" dirty="0">
                <a:latin typeface="+mj-lt"/>
              </a:rPr>
              <a:t>, который прерывает обычный ход </a:t>
            </a:r>
            <a:r>
              <a:rPr lang="ru-RU" dirty="0" err="1">
                <a:latin typeface="+mj-lt"/>
              </a:rPr>
              <a:t>геймплея</a:t>
            </a:r>
            <a:r>
              <a:rPr lang="ru-RU" dirty="0">
                <a:latin typeface="+mj-lt"/>
              </a:rPr>
              <a:t>, чаще всего </a:t>
            </a:r>
            <a:r>
              <a:rPr lang="ru-RU" dirty="0" smtClean="0">
                <a:latin typeface="+mj-lt"/>
              </a:rPr>
              <a:t>отбирает </a:t>
            </a:r>
            <a:r>
              <a:rPr lang="ru-RU" dirty="0">
                <a:latin typeface="+mj-lt"/>
              </a:rPr>
              <a:t>управление и кинематографично излагает сюжет. </a:t>
            </a:r>
          </a:p>
          <a:p>
            <a:pPr marL="0" indent="0">
              <a:buNone/>
            </a:pPr>
            <a:r>
              <a:rPr lang="ru-RU" dirty="0" err="1" smtClean="0">
                <a:latin typeface="+mj-lt"/>
              </a:rPr>
              <a:t>Sequencer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(секвенсор) - инструмент для создания последовательности </a:t>
            </a:r>
            <a:r>
              <a:rPr lang="ru-RU" dirty="0" smtClean="0">
                <a:latin typeface="+mj-lt"/>
              </a:rPr>
              <a:t>кадров.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13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847F25-1958-4241-8E1D-D1E3FD7D1E86}"/>
              </a:ext>
            </a:extLst>
          </p:cNvPr>
          <p:cNvSpPr txBox="1"/>
          <p:nvPr/>
        </p:nvSpPr>
        <p:spPr>
          <a:xfrm>
            <a:off x="3109619" y="5992297"/>
            <a:ext cx="59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</a:t>
            </a:r>
            <a:r>
              <a:rPr lang="en-US" dirty="0" smtClean="0">
                <a:latin typeface="+mj-lt"/>
              </a:rPr>
              <a:t>8</a:t>
            </a:r>
            <a:r>
              <a:rPr lang="ru-RU" dirty="0" smtClean="0"/>
              <a:t>. </a:t>
            </a:r>
            <a:r>
              <a:rPr lang="ru-RU" dirty="0"/>
              <a:t>Интерфейс редактора </a:t>
            </a:r>
            <a:r>
              <a:rPr lang="en-US" dirty="0" err="1"/>
              <a:t>S</a:t>
            </a:r>
            <a:r>
              <a:rPr lang="ru-RU" dirty="0" err="1" smtClean="0"/>
              <a:t>equence</a:t>
            </a:r>
            <a:r>
              <a:rPr lang="en-US" dirty="0" smtClean="0"/>
              <a:t>r</a:t>
            </a:r>
            <a:endParaRPr lang="en-US" dirty="0"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-265" t="66225" r="13862" b="-953"/>
          <a:stretch/>
        </p:blipFill>
        <p:spPr>
          <a:xfrm>
            <a:off x="2590800" y="4233864"/>
            <a:ext cx="7391400" cy="17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В </a:t>
            </a:r>
            <a:r>
              <a:rPr lang="ru-RU" dirty="0">
                <a:latin typeface="+mj-lt"/>
              </a:rPr>
              <a:t>результате работы были выполнены следующие задачи:</a:t>
            </a:r>
          </a:p>
          <a:p>
            <a:pPr lvl="1"/>
            <a:r>
              <a:rPr lang="ru-RU" dirty="0" smtClean="0">
                <a:latin typeface="+mj-lt"/>
              </a:rPr>
              <a:t>создано несколько 3</a:t>
            </a:r>
            <a:r>
              <a:rPr lang="en-US" dirty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пейзажей</a:t>
            </a:r>
            <a:r>
              <a:rPr lang="en-US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 </a:t>
            </a:r>
            <a:r>
              <a:rPr lang="ru-RU" dirty="0">
                <a:latin typeface="+mj-lt"/>
              </a:rPr>
              <a:t>материал воды с возможностью его настройки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 материал, автоматически заполняющий ландшафт соответствующими текстурами; 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все пейзажи наполнены различной </a:t>
            </a:r>
            <a:r>
              <a:rPr lang="ru-RU" dirty="0">
                <a:latin typeface="+mj-lt"/>
              </a:rPr>
              <a:t>растительностью </a:t>
            </a:r>
            <a:r>
              <a:rPr lang="ru-RU" dirty="0" smtClean="0">
                <a:latin typeface="+mj-lt"/>
              </a:rPr>
              <a:t>и другими 3</a:t>
            </a:r>
            <a:r>
              <a:rPr lang="en-US" dirty="0">
                <a:latin typeface="+mj-lt"/>
              </a:rPr>
              <a:t>D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объектами, взятыми из бесплатных источников</a:t>
            </a:r>
            <a:r>
              <a:rPr lang="en-US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настроено </a:t>
            </a:r>
            <a:r>
              <a:rPr lang="ru-RU" dirty="0">
                <a:latin typeface="+mj-lt"/>
              </a:rPr>
              <a:t>индивидуальное освещение </a:t>
            </a:r>
            <a:r>
              <a:rPr lang="ru-RU" dirty="0" smtClean="0">
                <a:latin typeface="+mj-lt"/>
              </a:rPr>
              <a:t>сцены с динамически изменяющимся временем суток и изменением погодных условий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реализована кат-сцена, демонстрирующая получившиеся пейзажи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14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Цель работы: с помощью движка </a:t>
            </a:r>
            <a:r>
              <a:rPr lang="ru-RU" dirty="0" err="1" smtClean="0">
                <a:latin typeface="+mj-lt"/>
              </a:rPr>
              <a:t>Unreal</a:t>
            </a:r>
            <a:r>
              <a:rPr lang="ru-RU" dirty="0" smtClean="0">
                <a:latin typeface="+mj-lt"/>
              </a:rPr>
              <a:t> </a:t>
            </a:r>
            <a:r>
              <a:rPr lang="ru-RU" dirty="0" err="1" smtClean="0">
                <a:latin typeface="+mj-lt"/>
              </a:rPr>
              <a:t>Engine</a:t>
            </a:r>
            <a:r>
              <a:rPr lang="ru-RU" dirty="0" smtClean="0">
                <a:latin typeface="+mj-lt"/>
              </a:rPr>
              <a:t> 4 создать 3</a:t>
            </a:r>
            <a:r>
              <a:rPr lang="en-US" dirty="0" smtClean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сцены фотореалистичных пейзажей, используя различные техники создания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природного и урбанистического ландшафта.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Задачи:</a:t>
            </a:r>
          </a:p>
          <a:p>
            <a:pPr lvl="1"/>
            <a:r>
              <a:rPr lang="ru-RU" dirty="0" smtClean="0">
                <a:latin typeface="+mj-lt"/>
              </a:rPr>
              <a:t>создать 3</a:t>
            </a:r>
            <a:r>
              <a:rPr lang="en-US" dirty="0" smtClean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пейзаж местности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реализовать материал воды с возможностью его настройки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еализовать изменение погодных условий;</a:t>
            </a:r>
          </a:p>
          <a:p>
            <a:pPr lvl="1"/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еализовать автоматически настраиваемый материал для ландшафта;</a:t>
            </a:r>
          </a:p>
          <a:p>
            <a:pPr lvl="1"/>
            <a:r>
              <a:rPr lang="ru-RU" dirty="0" smtClean="0">
                <a:latin typeface="+mj-lt"/>
              </a:rPr>
              <a:t>наполнить пейзаж различными 3</a:t>
            </a:r>
            <a:r>
              <a:rPr lang="en-US" dirty="0" smtClean="0">
                <a:latin typeface="+mj-lt"/>
              </a:rPr>
              <a:t>D</a:t>
            </a:r>
            <a:r>
              <a:rPr lang="ru-RU" dirty="0" smtClean="0">
                <a:latin typeface="+mj-lt"/>
              </a:rPr>
              <a:t> объектами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настроить индивидуальное освещение сцены</a:t>
            </a:r>
            <a:r>
              <a:rPr lang="en-US" dirty="0" smtClean="0"/>
              <a:t>;</a:t>
            </a:r>
          </a:p>
          <a:p>
            <a:pPr lvl="1"/>
            <a:r>
              <a:rPr lang="ru-RU" dirty="0" smtClean="0">
                <a:latin typeface="+mj-lt"/>
              </a:rPr>
              <a:t>реализовать кат-сцену получившегося пейзажа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2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>
                <a:latin typeface="+mj-lt"/>
              </a:rPr>
              <a:t>Данные реалистичные пейзажи могут стать основой для фильма, рекламного </a:t>
            </a:r>
            <a:r>
              <a:rPr lang="ru-RU" dirty="0">
                <a:latin typeface="+mj-lt"/>
              </a:rPr>
              <a:t>ролика или компьютерной игры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Реализация собственного материала воды позволяет полностью перенастроить его под себя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Разработка ландшафтов является актуальной профессией, именно </a:t>
            </a:r>
            <a:r>
              <a:rPr lang="en-US" dirty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evel</a:t>
            </a:r>
            <a:r>
              <a:rPr lang="ru-RU" dirty="0" smtClean="0">
                <a:latin typeface="+mj-lt"/>
              </a:rPr>
              <a:t>-дизайнер задает путь пользователя и позволяет целиком погрузиться в происходящее.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3</a:t>
            </a:fld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/ </a:t>
            </a:r>
            <a:r>
              <a:rPr lang="ru-RU" sz="1800" dirty="0" smtClean="0">
                <a:solidFill>
                  <a:schemeClr val="tx1"/>
                </a:solidFill>
              </a:rPr>
              <a:t>14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en-US" b="1" dirty="0" smtClean="0"/>
              <a:t>3D</a:t>
            </a:r>
            <a:r>
              <a:rPr lang="ru-RU" b="1" dirty="0" smtClean="0"/>
              <a:t> пейзажа местности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740" cy="423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Для </a:t>
            </a:r>
            <a:r>
              <a:rPr lang="ru-RU" dirty="0" err="1">
                <a:latin typeface="+mj-lt"/>
              </a:rPr>
              <a:t>скульптинга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были использованы встроенные инструменты движка</a:t>
            </a:r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9372E42-C676-4CAA-A1C4-E9619D22F1B7}"/>
              </a:ext>
            </a:extLst>
          </p:cNvPr>
          <p:cNvSpPr txBox="1"/>
          <p:nvPr/>
        </p:nvSpPr>
        <p:spPr>
          <a:xfrm>
            <a:off x="6891789" y="6171275"/>
            <a:ext cx="33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2. </a:t>
            </a:r>
            <a:r>
              <a:rPr lang="ru-RU" dirty="0" smtClean="0">
                <a:latin typeface="+mj-lt"/>
              </a:rPr>
              <a:t>Применение различных техник создания рельефа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09E0B0-CA85-41B1-AC40-5AA819741B20}"/>
              </a:ext>
            </a:extLst>
          </p:cNvPr>
          <p:cNvSpPr txBox="1"/>
          <p:nvPr/>
        </p:nvSpPr>
        <p:spPr>
          <a:xfrm>
            <a:off x="7253254" y="3572920"/>
            <a:ext cx="25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</a:t>
            </a:r>
            <a:r>
              <a:rPr lang="ru-RU" dirty="0" smtClean="0">
                <a:latin typeface="+mj-lt"/>
              </a:rPr>
              <a:t>Сетка ландшафта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4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61062"/>
              </p:ext>
            </p:extLst>
          </p:nvPr>
        </p:nvGraphicFramePr>
        <p:xfrm>
          <a:off x="821519" y="3350329"/>
          <a:ext cx="4587582" cy="227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281">
                  <a:extLst>
                    <a:ext uri="{9D8B030D-6E8A-4147-A177-3AD203B41FA5}">
                      <a16:colId xmlns:a16="http://schemas.microsoft.com/office/drawing/2014/main" xmlns="" val="22779258"/>
                    </a:ext>
                  </a:extLst>
                </a:gridCol>
                <a:gridCol w="1797107">
                  <a:extLst>
                    <a:ext uri="{9D8B030D-6E8A-4147-A177-3AD203B41FA5}">
                      <a16:colId xmlns:a16="http://schemas.microsoft.com/office/drawing/2014/main" xmlns="" val="1127202775"/>
                    </a:ext>
                  </a:extLst>
                </a:gridCol>
                <a:gridCol w="1529194">
                  <a:extLst>
                    <a:ext uri="{9D8B030D-6E8A-4147-A177-3AD203B41FA5}">
                      <a16:colId xmlns:a16="http://schemas.microsoft.com/office/drawing/2014/main" xmlns="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Общий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размер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Размер секции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Всего компонентов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8129*8129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1024 (32*32)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30699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2017*2017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256 (16*16)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409121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505*505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64 (8*8)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545724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(2*2)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533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8CB89D-DC8E-4E7F-A871-D26F59602497}"/>
              </a:ext>
            </a:extLst>
          </p:cNvPr>
          <p:cNvSpPr txBox="1"/>
          <p:nvPr/>
        </p:nvSpPr>
        <p:spPr>
          <a:xfrm>
            <a:off x="1113145" y="5735713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Табл. 1. </a:t>
            </a:r>
            <a:r>
              <a:rPr lang="ru-RU" dirty="0" smtClean="0">
                <a:latin typeface="+mj-lt"/>
              </a:rPr>
              <a:t>рекомендованное эффективное разбиение ландшафта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 descr="Landscape_Create_Preview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42" y="1690688"/>
            <a:ext cx="4288665" cy="18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17" y="4096173"/>
            <a:ext cx="4003498" cy="19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 редактирования рельефа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+mj-lt"/>
              </a:rPr>
              <a:t>Для создания рельефа местности можно использовать встроенные возможности движка или воспользоваться специализированным программным обеспечением</a:t>
            </a: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3108678"/>
            <a:ext cx="50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3</a:t>
            </a:r>
            <a:r>
              <a:rPr lang="ru-RU" dirty="0" smtClean="0">
                <a:latin typeface="+mj-lt"/>
              </a:rPr>
              <a:t>. Инструменты редактирования рельефа встроенные в </a:t>
            </a:r>
            <a:r>
              <a:rPr lang="en-US" dirty="0" smtClean="0">
                <a:latin typeface="+mj-lt"/>
              </a:rPr>
              <a:t>UE4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5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ru-RU" sz="1800" dirty="0" smtClean="0">
                <a:solidFill>
                  <a:schemeClr val="tx1"/>
                </a:solidFill>
              </a:rPr>
              <a:t>14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9" y="2595213"/>
            <a:ext cx="5016063" cy="5524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23" y="3778677"/>
            <a:ext cx="3086728" cy="12407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23" y="5049076"/>
            <a:ext cx="3086728" cy="121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6311900"/>
            <a:ext cx="65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4. Изменение ландшафта при помощи инструмента </a:t>
            </a:r>
            <a:r>
              <a:rPr lang="en-US" dirty="0" smtClean="0">
                <a:latin typeface="+mj-lt"/>
              </a:rPr>
              <a:t>Blueprint</a:t>
            </a:r>
            <a:endParaRPr lang="en-US" dirty="0">
              <a:latin typeface="+mj-lt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530811" y="2534950"/>
            <a:ext cx="4822989" cy="2622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6530811" y="5344209"/>
            <a:ext cx="482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5</a:t>
            </a:r>
            <a:r>
              <a:rPr lang="ru-RU" dirty="0" smtClean="0">
                <a:latin typeface="+mj-lt"/>
              </a:rPr>
              <a:t>. Изменение ландшафта при помощи ПО </a:t>
            </a:r>
            <a:r>
              <a:rPr lang="en-US" dirty="0" smtClean="0">
                <a:latin typeface="+mj-lt"/>
              </a:rPr>
              <a:t>World Machine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3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еализация </a:t>
            </a:r>
            <a:r>
              <a:rPr lang="ru-RU" dirty="0"/>
              <a:t>автоматически </a:t>
            </a:r>
            <a:r>
              <a:rPr lang="ru-RU" dirty="0" smtClean="0"/>
              <a:t>настраиваемого материала </a:t>
            </a:r>
            <a:r>
              <a:rPr lang="ru-RU" dirty="0"/>
              <a:t>для ландшафта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659980" y="6169580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6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А</a:t>
            </a:r>
            <a:r>
              <a:rPr lang="ru-RU" dirty="0" smtClean="0">
                <a:latin typeface="+mj-lt"/>
              </a:rPr>
              <a:t>втоматический материал</a:t>
            </a:r>
            <a:endParaRPr lang="en-US" dirty="0"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tx1"/>
                </a:solidFill>
              </a:rPr>
              <a:t>6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ru-RU" sz="1800" dirty="0" smtClean="0">
                <a:solidFill>
                  <a:schemeClr val="tx1"/>
                </a:solidFill>
              </a:rPr>
              <a:t>14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781" y="1689009"/>
            <a:ext cx="5464957" cy="42418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7852" y="2275720"/>
            <a:ext cx="4946471" cy="170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Создание автоматически настраиваемого материала основывается на карте высот ландшафта, перепаде высот, высоте над уровнем </a:t>
            </a:r>
            <a:r>
              <a:rPr lang="ru-RU" dirty="0" smtClean="0">
                <a:latin typeface="+mj-lt"/>
              </a:rPr>
              <a:t>моря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69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материала воды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045842" y="6141476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7. Материал воды</a:t>
            </a:r>
            <a:endParaRPr lang="en-US" dirty="0"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tx1"/>
                </a:solidFill>
              </a:rPr>
              <a:t>7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FDBE42-D5FB-4DAF-B0D5-922E2DFC19F7}"/>
              </a:ext>
            </a:extLst>
          </p:cNvPr>
          <p:cNvSpPr txBox="1"/>
          <p:nvPr/>
        </p:nvSpPr>
        <p:spPr>
          <a:xfrm>
            <a:off x="453142" y="1690688"/>
            <a:ext cx="346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Задача создания материала воды подразделялась на следующие подзадачи по созданию:</a:t>
            </a:r>
          </a:p>
          <a:p>
            <a:endParaRPr lang="ru-RU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ряби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волн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пены на воде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оттенка глубины 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отражения и преломления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29" y="1690688"/>
            <a:ext cx="7852928" cy="3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Настройка освещения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8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ru-RU" sz="1800" dirty="0" smtClean="0">
                <a:solidFill>
                  <a:schemeClr val="tx1"/>
                </a:solidFill>
              </a:rPr>
              <a:t>14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631048" y="4628634"/>
            <a:ext cx="565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8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Общая структура неба и освещения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93" y="3260725"/>
            <a:ext cx="3952875" cy="123825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38"/>
            <a:ext cx="5183351" cy="3182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Настройка освещения подразделяется на следующие пункты:</a:t>
            </a:r>
          </a:p>
          <a:p>
            <a:r>
              <a:rPr lang="ru-RU" dirty="0">
                <a:latin typeface="+mj-lt"/>
              </a:rPr>
              <a:t>Динамическая смена дня и </a:t>
            </a:r>
            <a:r>
              <a:rPr lang="ru-RU" dirty="0" smtClean="0">
                <a:latin typeface="+mj-lt"/>
              </a:rPr>
              <a:t>ночи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Создание пасмурной </a:t>
            </a:r>
            <a:r>
              <a:rPr lang="ru-RU" dirty="0" smtClean="0">
                <a:latin typeface="+mj-lt"/>
              </a:rPr>
              <a:t>погоды</a:t>
            </a:r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Динамическая смена дня и ночи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9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4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90688"/>
            <a:ext cx="5855855" cy="1830046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>
                <a:latin typeface="+mj-lt"/>
              </a:rPr>
              <a:t>Отслеживание внутреннего времени</a:t>
            </a:r>
          </a:p>
          <a:p>
            <a:r>
              <a:rPr lang="ru-RU" sz="2000" dirty="0" smtClean="0">
                <a:latin typeface="+mj-lt"/>
              </a:rPr>
              <a:t>Две сферы разного диаметра</a:t>
            </a:r>
          </a:p>
          <a:p>
            <a:r>
              <a:rPr lang="ru-RU" sz="2000" dirty="0" smtClean="0">
                <a:latin typeface="+mj-lt"/>
              </a:rPr>
              <a:t>Переход реализован через кривую, можно регулировать время и длительность</a:t>
            </a:r>
          </a:p>
          <a:p>
            <a:r>
              <a:rPr lang="ru-RU" sz="2000" dirty="0" smtClean="0">
                <a:latin typeface="+mj-lt"/>
              </a:rPr>
              <a:t>Реализованы фазы луны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1389067"/>
            <a:ext cx="3599865" cy="15393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4854"/>
            <a:ext cx="4461943" cy="2562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948606" y="6127740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9</a:t>
            </a:r>
            <a:r>
              <a:rPr lang="ru-RU" dirty="0" smtClean="0">
                <a:latin typeface="+mj-lt"/>
              </a:rPr>
              <a:t>. Материал луны</a:t>
            </a:r>
            <a:endParaRPr lang="en-US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3060191"/>
            <a:ext cx="4884160" cy="1501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4733294"/>
            <a:ext cx="2779575" cy="1245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073480" y="6020018"/>
            <a:ext cx="409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Рис. </a:t>
            </a:r>
            <a:r>
              <a:rPr lang="en-US" sz="1600" dirty="0" smtClean="0">
                <a:latin typeface="+mj-lt"/>
              </a:rPr>
              <a:t>1</a:t>
            </a:r>
            <a:r>
              <a:rPr lang="ru-RU" sz="1600" dirty="0">
                <a:latin typeface="+mj-lt"/>
              </a:rPr>
              <a:t>0</a:t>
            </a:r>
            <a:r>
              <a:rPr lang="ru-RU" sz="1600" dirty="0" smtClean="0">
                <a:latin typeface="+mj-lt"/>
              </a:rPr>
              <a:t>. </a:t>
            </a:r>
            <a:r>
              <a:rPr lang="ru-RU" sz="1600" dirty="0" smtClean="0"/>
              <a:t>Различные функции для системы динамической смены дня и ночи</a:t>
            </a:r>
            <a:endParaRPr lang="en-US" sz="1600" dirty="0"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39" y="1389067"/>
            <a:ext cx="1620861" cy="15393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01" y="4733294"/>
            <a:ext cx="2483237" cy="12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2715</TotalTime>
  <Words>1654</Words>
  <Application>Microsoft Office PowerPoint</Application>
  <PresentationFormat>Широкоэкранный</PresentationFormat>
  <Paragraphs>199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Методы создания ландшафта и его элементов в трёхмерном движке Unreal Engine 4</vt:lpstr>
      <vt:lpstr>Постановка задачи</vt:lpstr>
      <vt:lpstr>Актуальность</vt:lpstr>
      <vt:lpstr>Создание 3D пейзажа местности</vt:lpstr>
      <vt:lpstr>Инструменты редактирования рельефа </vt:lpstr>
      <vt:lpstr>Реализация автоматически настраиваемого материала для ландшафта</vt:lpstr>
      <vt:lpstr>Реализация материала воды</vt:lpstr>
      <vt:lpstr>Настройка освещения</vt:lpstr>
      <vt:lpstr>Динамическая смена дня и ночи</vt:lpstr>
      <vt:lpstr>Создание пасмурной погоды</vt:lpstr>
      <vt:lpstr>Создание эффекта дождя</vt:lpstr>
      <vt:lpstr>Результат изменения представления погоды</vt:lpstr>
      <vt:lpstr>Создание кат-сцены пейзажа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</dc:creator>
  <cp:lastModifiedBy>SergeI5</cp:lastModifiedBy>
  <cp:revision>202</cp:revision>
  <dcterms:created xsi:type="dcterms:W3CDTF">2022-03-09T06:59:58Z</dcterms:created>
  <dcterms:modified xsi:type="dcterms:W3CDTF">2023-06-20T21:19:25Z</dcterms:modified>
</cp:coreProperties>
</file>